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Roboto Mon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22" Type="http://schemas.openxmlformats.org/officeDocument/2006/relationships/font" Target="fonts/RobotoMono-bold.fntdata"/><Relationship Id="rId10" Type="http://schemas.openxmlformats.org/officeDocument/2006/relationships/slide" Target="slides/slide5.xml"/><Relationship Id="rId21" Type="http://schemas.openxmlformats.org/officeDocument/2006/relationships/font" Target="fonts/RobotoMono-regular.fntdata"/><Relationship Id="rId13" Type="http://schemas.openxmlformats.org/officeDocument/2006/relationships/font" Target="fonts/Raleway-regular.fntdata"/><Relationship Id="rId24" Type="http://schemas.openxmlformats.org/officeDocument/2006/relationships/font" Target="fonts/RobotoMon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Mon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c1496e5be5_0_6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c1496e5be5_0_6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c1496e5be5_0_1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c1496e5be5_0_1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c1496e5be5_0_1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c1496e5be5_0_1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496e5be5_0_1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496e5be5_0_1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c1496e5be5_0_1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c1496e5be5_0_1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c1496e5be5_0_1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c1496e5be5_0_1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7650" y="1528875"/>
            <a:ext cx="7688700" cy="29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7950" y="17394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Hands-On Machine Learning With Python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730963" y="286350"/>
            <a:ext cx="2412600" cy="90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About Me</a:t>
            </a:r>
            <a:endParaRPr/>
          </a:p>
        </p:txBody>
      </p:sp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238" y="1116475"/>
            <a:ext cx="2220073" cy="222007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>
            <p:ph type="title"/>
          </p:nvPr>
        </p:nvSpPr>
        <p:spPr>
          <a:xfrm>
            <a:off x="3758400" y="755313"/>
            <a:ext cx="5076300" cy="294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0" lang="de" sz="2000"/>
              <a:t>M.Sc. in Computer Science at the University of Passau</a:t>
            </a:r>
            <a:endParaRPr b="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0" lang="de" sz="2000"/>
              <a:t>Research Assistant with focus on Machine Learning at the University of Passau</a:t>
            </a:r>
            <a:endParaRPr b="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0" lang="de" sz="2000"/>
              <a:t>joined H&amp;D GmbH in Oktober 2023</a:t>
            </a:r>
            <a:endParaRPr b="0" sz="2000"/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396925" y="3238325"/>
            <a:ext cx="3080700" cy="82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de" sz="2200"/>
              <a:t>Bastian Birkeneder</a:t>
            </a:r>
            <a:endParaRPr b="0"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Agenda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7650" y="1528875"/>
            <a:ext cx="7688700" cy="29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/>
              <a:t>What are we </a:t>
            </a:r>
            <a:r>
              <a:rPr lang="de" sz="1600"/>
              <a:t>doing </a:t>
            </a:r>
            <a:r>
              <a:rPr lang="de" sz="1600"/>
              <a:t>today?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Get an overview about the Machine Learning landscape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Introduction to Python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Understanding the concept of Supervised Learning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Theory about </a:t>
            </a:r>
            <a:r>
              <a:rPr lang="de" sz="1600"/>
              <a:t>Artificial</a:t>
            </a:r>
            <a:r>
              <a:rPr lang="de" sz="1600"/>
              <a:t> Neural Networks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Implementing ANNs in PyTorch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Additional Information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727650" y="1528875"/>
            <a:ext cx="7688700" cy="29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We will be using interactive Jupyter Notebooks for Coding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One Notebook for each Chapter of this course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There are 3 tasks for you to solve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de" sz="1600"/>
              <a:t>4 VMs available with </a:t>
            </a:r>
            <a:r>
              <a:rPr lang="de" sz="1600"/>
              <a:t>Nvidia T4 GPUs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de" sz="1600"/>
              <a:t>Collaborative work in groups of 2 - 3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de" sz="1600"/>
              <a:t>one smaller task and two main tasks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Tasks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4365225" y="1528875"/>
            <a:ext cx="4051200" cy="29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 sz="1600"/>
              <a:t>This is Lilo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/>
              <a:t>We will be using this picture in your first task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de"/>
              <a:t>We will</a:t>
            </a:r>
            <a:r>
              <a:rPr lang="de" sz="1600"/>
              <a:t> develop a ML system which can predict if Lilo is cat, dog, deer, airplane,... from image data alone </a:t>
            </a:r>
            <a:endParaRPr sz="1600"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600" y="1548250"/>
            <a:ext cx="3897098" cy="2934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Tasks</a:t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727650" y="1528875"/>
            <a:ext cx="3425700" cy="29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 sz="1400"/>
              <a:t>After Mr. Musk’s </a:t>
            </a:r>
            <a:r>
              <a:rPr lang="de" sz="1400"/>
              <a:t>acquisition of Twitter hate speech skyrocketed on the platform [1]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 sz="1400"/>
              <a:t>Mr. Musk seems to have a hard time detecting offensive language himself, so we will try to help him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 sz="1400"/>
              <a:t>In the second task we will develop a ML system which can identify offensive language in tweets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 sz="1400"/>
              <a:t>We will test this system on tweets of Donald J. Trump</a:t>
            </a:r>
            <a:endParaRPr sz="1400"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7875" y="1623226"/>
            <a:ext cx="4362300" cy="245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774100" y="4839125"/>
            <a:ext cx="5700600" cy="3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rPr lang="de" sz="765"/>
              <a:t>[1]: </a:t>
            </a:r>
            <a:r>
              <a:rPr lang="de" sz="598">
                <a:solidFill>
                  <a:srgbClr val="000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https://www.nytimes.com/interactive/2023/10/27/technology/twitter-x-elon-musk-anniversary.html</a:t>
            </a:r>
            <a:endParaRPr sz="765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Connecting to a VM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7650" y="1490350"/>
            <a:ext cx="5602500" cy="35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sz="1200"/>
              <a:t>MS Azure VMs are already configured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sz="1200"/>
              <a:t>You should get an invitation Link via </a:t>
            </a:r>
            <a:r>
              <a:rPr lang="de" sz="1200"/>
              <a:t>EMail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sz="1200"/>
              <a:t>You can connect to a VM via SSH</a:t>
            </a:r>
            <a:endParaRPr sz="1200"/>
          </a:p>
          <a:p>
            <a:pPr indent="0" lvl="0" marL="457200" rtl="0" algn="l">
              <a:lnSpc>
                <a:spcPct val="146739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ssh -</a:t>
            </a:r>
            <a:r>
              <a:rPr lang="de" sz="12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L</a:t>
            </a:r>
            <a:r>
              <a:rPr lang="de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de" sz="12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8888</a:t>
            </a:r>
            <a:r>
              <a:rPr lang="de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:localhost:</a:t>
            </a:r>
            <a:r>
              <a:rPr lang="de" sz="12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8888</a:t>
            </a:r>
            <a:r>
              <a:rPr lang="de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-p </a:t>
            </a:r>
            <a:r>
              <a:rPr lang="de" sz="12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5000</a:t>
            </a:r>
            <a:r>
              <a:rPr lang="de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mladmin@&lt;hostname&gt;</a:t>
            </a:r>
            <a:endParaRPr sz="1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/>
              <a:t>password: </a:t>
            </a:r>
            <a:r>
              <a:rPr lang="de" sz="1200">
                <a:solidFill>
                  <a:srgbClr val="E06666"/>
                </a:solidFill>
              </a:rPr>
              <a:t>!Dakis123</a:t>
            </a:r>
            <a:endParaRPr sz="1200">
              <a:solidFill>
                <a:srgbClr val="E06666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de" sz="1200"/>
              <a:t>Shell script inside your home directory to start a notebook server</a:t>
            </a:r>
            <a:endParaRPr sz="1200"/>
          </a:p>
          <a:p>
            <a:pPr indent="457200" lvl="0" marL="0" rtl="0" algn="l">
              <a:lnSpc>
                <a:spcPct val="146739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./run_notebook.sh</a:t>
            </a:r>
            <a:endParaRPr sz="12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sz="1200"/>
              <a:t>Just one person per Team starts the server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de" sz="1200"/>
              <a:t>You can access Jupyter Lab in your Browser under</a:t>
            </a:r>
            <a:endParaRPr sz="1200"/>
          </a:p>
          <a:p>
            <a:pPr indent="0" lvl="0" marL="457200" rtl="0" algn="l">
              <a:lnSpc>
                <a:spcPct val="146739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http://</a:t>
            </a:r>
            <a:r>
              <a:rPr lang="de" sz="12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localhost:8888/lab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